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</p:sldIdLst>
  <p:sldSz cx="9144000" cy="6858000" type="screen4x3"/>
  <p:notesSz cx="6858000" cy="9144000"/>
  <p:embeddedFontLst>
    <p:embeddedFont>
      <p:font typeface="Berlin Sans FB Demi" pitchFamily="34" charset="0"/>
      <p:bold r:id="rId24"/>
    </p:embeddedFont>
    <p:embeddedFont>
      <p:font typeface="Calibri" pitchFamily="34" charset="0"/>
      <p:regular r:id="rId25"/>
      <p:bold r:id="rId26"/>
      <p:italic r:id="rId27"/>
      <p:boldItalic r:id="rId28"/>
    </p:embeddedFont>
  </p:embeddedFont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4.fntdata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7B2C6-15A5-461B-B6A4-95D78F91E533}" type="datetimeFigureOut">
              <a:rPr lang="fr-FR" smtClean="0"/>
              <a:pPr/>
              <a:t>16/04/2015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F6B881-E66B-473F-A9D4-D6EA5F608C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7DC9D2-D420-4F69-B885-AFAA27D0AB75}" type="datetimeFigureOut">
              <a:rPr lang="fr-FR" smtClean="0"/>
              <a:pPr/>
              <a:t>16/04/2015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CD82FC-5CBD-48BA-AF20-2FA6100F4B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87824" y="260648"/>
            <a:ext cx="5698976" cy="2808312"/>
          </a:xfrm>
        </p:spPr>
        <p:txBody>
          <a:bodyPr anchor="t" anchorCtr="0">
            <a:norm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3356992"/>
            <a:ext cx="8219256" cy="324036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7" name="Espace réservé du numéro de diapositive 5"/>
          <p:cNvSpPr txBox="1">
            <a:spLocks/>
          </p:cNvSpPr>
          <p:nvPr userDrawn="1"/>
        </p:nvSpPr>
        <p:spPr>
          <a:xfrm>
            <a:off x="467544" y="1916832"/>
            <a:ext cx="2304256" cy="8640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/>
                </a:solidFill>
                <a:latin typeface="Berlin Sans FB Demi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 Demi" pitchFamily="34" charset="0"/>
                <a:ea typeface="+mn-ea"/>
                <a:cs typeface="+mn-cs"/>
              </a:rPr>
              <a:t>Q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 Demi" pitchFamily="34" charset="0"/>
                <a:ea typeface="+mn-ea"/>
                <a:cs typeface="+mn-cs"/>
              </a:rPr>
              <a:t>UESTION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 Demi" pitchFamily="34" charset="0"/>
                <a:ea typeface="+mn-ea"/>
                <a:cs typeface="+mn-cs"/>
              </a:rPr>
              <a:t>N° </a:t>
            </a:r>
            <a:fld id="{E8F6B44C-BEAA-48AD-94B9-DBBD8310E9E7}" type="slidenum">
              <a:rPr kumimoji="0" lang="fr-FR" sz="3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 Demi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erlin Sans FB Dem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987824" y="274638"/>
            <a:ext cx="5698976" cy="27943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12976"/>
            <a:ext cx="8229600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179512" y="260648"/>
            <a:ext cx="2664296" cy="295232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  <a:latin typeface="Berlin Sans FB Demi" pitchFamily="34" charset="0"/>
              </a:rPr>
              <a:t>BIA</a:t>
            </a:r>
          </a:p>
          <a:p>
            <a:pPr algn="ctr"/>
            <a:r>
              <a:rPr lang="fr-FR" sz="2800" dirty="0" smtClean="0">
                <a:solidFill>
                  <a:schemeClr val="tx1"/>
                </a:solidFill>
                <a:latin typeface="Berlin Sans FB Demi" pitchFamily="34" charset="0"/>
              </a:rPr>
              <a:t>Navigation / règlementation</a:t>
            </a:r>
          </a:p>
          <a:p>
            <a:pPr algn="ctr"/>
            <a:r>
              <a:rPr lang="fr-FR" sz="2800" dirty="0" smtClean="0">
                <a:solidFill>
                  <a:schemeClr val="tx1"/>
                </a:solidFill>
                <a:latin typeface="Berlin Sans FB Demi" pitchFamily="34" charset="0"/>
              </a:rPr>
              <a:t>2014</a:t>
            </a:r>
            <a:endParaRPr lang="fr-FR" sz="28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fr-FR" sz="28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fr-FR" sz="28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ctr"/>
            <a:endParaRPr lang="fr-FR" sz="2800" dirty="0" smtClean="0">
              <a:solidFill>
                <a:schemeClr val="tx1"/>
              </a:solidFill>
              <a:latin typeface="Berlin Sans FB Dem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Berlin Sans FB Demi" pitchFamily="34" charset="0"/>
          <a:ea typeface="+mj-ea"/>
          <a:cs typeface="+mj-cs"/>
        </a:defRPr>
      </a:lvl1pPr>
    </p:titleStyle>
    <p:bodyStyle>
      <a:lvl1pPr marL="514350" indent="-514350" algn="l" defTabSz="914400" rtl="0" eaLnBrk="1" latinLnBrk="0" hangingPunct="1">
        <a:spcBef>
          <a:spcPct val="20000"/>
        </a:spcBef>
        <a:buFont typeface="+mj-lt"/>
        <a:buAutoNum type="alphaUcPeriod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Aucun vol VFR de jour ne doit être entrepris sans une quantité de carburant nécessaire à 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30 min de vol</a:t>
            </a:r>
            <a:r>
              <a:rPr lang="fr-FR" dirty="0" smtClean="0"/>
              <a:t>.</a:t>
            </a:r>
          </a:p>
          <a:p>
            <a:r>
              <a:rPr lang="fr-FR" dirty="0" smtClean="0"/>
              <a:t>45 min de vol</a:t>
            </a:r>
            <a:r>
              <a:rPr lang="fr-FR" dirty="0" smtClean="0"/>
              <a:t>.</a:t>
            </a:r>
          </a:p>
          <a:p>
            <a:r>
              <a:rPr lang="fr-FR" dirty="0" smtClean="0"/>
              <a:t>1 h de vol</a:t>
            </a:r>
            <a:r>
              <a:rPr lang="fr-FR" dirty="0" smtClean="0"/>
              <a:t>.</a:t>
            </a:r>
          </a:p>
          <a:p>
            <a:r>
              <a:rPr lang="fr-FR" dirty="0" smtClean="0"/>
              <a:t>1h30 de vol.</a:t>
            </a:r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251520" y="3356992"/>
            <a:ext cx="3456384" cy="648072"/>
          </a:xfrm>
          <a:prstGeom prst="round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3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L'unité de mesure d'altitude du relief sur une carte aéronautique au 1/500 000 est 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 mètre.</a:t>
            </a:r>
          </a:p>
          <a:p>
            <a:r>
              <a:rPr lang="fr-FR" dirty="0" smtClean="0"/>
              <a:t>le </a:t>
            </a:r>
            <a:r>
              <a:rPr lang="fr-FR" dirty="0" smtClean="0"/>
              <a:t>pied.</a:t>
            </a:r>
          </a:p>
          <a:p>
            <a:r>
              <a:rPr lang="fr-FR" dirty="0" smtClean="0"/>
              <a:t>l'hectopascal</a:t>
            </a:r>
            <a:r>
              <a:rPr lang="fr-FR" dirty="0" smtClean="0"/>
              <a:t>.</a:t>
            </a:r>
          </a:p>
          <a:p>
            <a:r>
              <a:rPr lang="fr-FR" dirty="0" smtClean="0"/>
              <a:t>le </a:t>
            </a:r>
            <a:r>
              <a:rPr lang="fr-FR" dirty="0" smtClean="0"/>
              <a:t>pied/minute.</a:t>
            </a: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395536" y="3933056"/>
            <a:ext cx="2088232" cy="648072"/>
          </a:xfrm>
          <a:prstGeom prst="round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Vous lisez sur votre compas 185 °. Sachant que vous avez une déviation de 4 °W et une déclinaison magnétique de 6 °E, votre cap vrai est :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Cv = 10 °.</a:t>
            </a:r>
          </a:p>
          <a:p>
            <a:r>
              <a:rPr lang="pl-PL" dirty="0" smtClean="0"/>
              <a:t>Cv</a:t>
            </a:r>
            <a:r>
              <a:rPr lang="pl-PL" dirty="0" smtClean="0"/>
              <a:t> = 195 °.</a:t>
            </a:r>
          </a:p>
          <a:p>
            <a:r>
              <a:rPr lang="pl-PL" dirty="0" smtClean="0"/>
              <a:t>Cv</a:t>
            </a:r>
            <a:r>
              <a:rPr lang="pl-PL" dirty="0" smtClean="0"/>
              <a:t> = 187 °.</a:t>
            </a:r>
          </a:p>
          <a:p>
            <a:r>
              <a:rPr lang="pl-PL" dirty="0" smtClean="0"/>
              <a:t>Cv</a:t>
            </a:r>
            <a:r>
              <a:rPr lang="pl-PL" dirty="0" smtClean="0"/>
              <a:t> = 191 °.</a:t>
            </a:r>
            <a:endParaRPr lang="pl-PL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323528" y="4509120"/>
            <a:ext cx="2664296" cy="648072"/>
          </a:xfrm>
          <a:prstGeom prst="round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3923928" y="3284984"/>
            <a:ext cx="4248472" cy="2088232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  <a:latin typeface="Berlin Sans FB Demi" pitchFamily="34" charset="0"/>
              </a:rPr>
              <a:t>Cm = Cc + d</a:t>
            </a:r>
          </a:p>
          <a:p>
            <a:pPr algn="ctr"/>
            <a:r>
              <a:rPr lang="fr-FR" sz="3600" dirty="0" smtClean="0">
                <a:solidFill>
                  <a:schemeClr val="tx1"/>
                </a:solidFill>
                <a:latin typeface="Berlin Sans FB Demi" pitchFamily="34" charset="0"/>
              </a:rPr>
              <a:t>Cv = Cm + D</a:t>
            </a:r>
            <a:endParaRPr lang="fr-FR" sz="3600" dirty="0" smtClean="0">
              <a:solidFill>
                <a:schemeClr val="tx1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avion vole au cap magnétique 150 en VFR. Quels sont les niveaux de vol qu'il peut adopter 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FL 35, FL 40 et FL 45.</a:t>
            </a:r>
          </a:p>
          <a:p>
            <a:r>
              <a:rPr lang="fr-FR" sz="3600" dirty="0" smtClean="0"/>
              <a:t>FL</a:t>
            </a:r>
            <a:r>
              <a:rPr lang="fr-FR" sz="3600" dirty="0" smtClean="0"/>
              <a:t> 45, FL 55 et FL 65.</a:t>
            </a:r>
          </a:p>
          <a:p>
            <a:r>
              <a:rPr lang="fr-FR" sz="3600" dirty="0" smtClean="0"/>
              <a:t>FL</a:t>
            </a:r>
            <a:r>
              <a:rPr lang="fr-FR" sz="3600" dirty="0" smtClean="0"/>
              <a:t> 45, FL 65 et FL 85.</a:t>
            </a:r>
          </a:p>
          <a:p>
            <a:r>
              <a:rPr lang="fr-FR" sz="3600" dirty="0" smtClean="0"/>
              <a:t>FL</a:t>
            </a:r>
            <a:r>
              <a:rPr lang="fr-FR" sz="3600" dirty="0" smtClean="0"/>
              <a:t> 55, FL 75 et FL 95.</a:t>
            </a:r>
            <a:endParaRPr lang="fr-FR" sz="3600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251520" y="5301208"/>
            <a:ext cx="4896544" cy="792088"/>
          </a:xfrm>
          <a:prstGeom prst="round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5148064" y="3140968"/>
            <a:ext cx="3779912" cy="2016224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  <a:latin typeface="Berlin Sans FB Demi" pitchFamily="34" charset="0"/>
              </a:rPr>
              <a:t>Italie = Impair + 500</a:t>
            </a:r>
          </a:p>
          <a:p>
            <a:pPr algn="ctr"/>
            <a:r>
              <a:rPr lang="fr-FR" sz="2800" dirty="0" smtClean="0">
                <a:solidFill>
                  <a:schemeClr val="tx1"/>
                </a:solidFill>
                <a:latin typeface="Berlin Sans FB Demi" pitchFamily="34" charset="0"/>
              </a:rPr>
              <a:t>Portugal = Pair + 500</a:t>
            </a:r>
            <a:endParaRPr lang="fr-FR" sz="2800" dirty="0" smtClean="0">
              <a:solidFill>
                <a:schemeClr val="tx1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87824" y="260648"/>
            <a:ext cx="5698976" cy="187220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Vous êtes à Bordeaux et vous devez rejoindre Nantes. Vous tracez sur une carte VFR un segment qui relie ces deux villes. Vous avez tracé 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un cap vrai.</a:t>
            </a:r>
          </a:p>
          <a:p>
            <a:r>
              <a:rPr lang="fr-FR" dirty="0" smtClean="0"/>
              <a:t>une </a:t>
            </a:r>
            <a:r>
              <a:rPr lang="fr-FR" dirty="0" smtClean="0"/>
              <a:t>route vraie.</a:t>
            </a:r>
          </a:p>
          <a:p>
            <a:r>
              <a:rPr lang="fr-FR" dirty="0" smtClean="0"/>
              <a:t>un </a:t>
            </a:r>
            <a:r>
              <a:rPr lang="fr-FR" dirty="0" smtClean="0"/>
              <a:t>cap magnétique.</a:t>
            </a:r>
          </a:p>
          <a:p>
            <a:r>
              <a:rPr lang="fr-FR" dirty="0" smtClean="0"/>
              <a:t>une </a:t>
            </a:r>
            <a:r>
              <a:rPr lang="fr-FR" dirty="0" smtClean="0"/>
              <a:t>route magnétique.</a:t>
            </a:r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251520" y="3933056"/>
            <a:ext cx="3744416" cy="648072"/>
          </a:xfrm>
          <a:prstGeom prst="round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Un avion vole au cap 225 ° à la </a:t>
            </a:r>
            <a:r>
              <a:rPr lang="fr-FR" dirty="0" err="1" smtClean="0"/>
              <a:t>Vp</a:t>
            </a:r>
            <a:r>
              <a:rPr lang="fr-FR" dirty="0" smtClean="0"/>
              <a:t> de 100 </a:t>
            </a:r>
            <a:r>
              <a:rPr lang="fr-FR" dirty="0" err="1" smtClean="0"/>
              <a:t>kt</a:t>
            </a:r>
            <a:r>
              <a:rPr lang="fr-FR" dirty="0" smtClean="0"/>
              <a:t> avec un vent du 45 ° pour 20 </a:t>
            </a:r>
            <a:r>
              <a:rPr lang="fr-FR" dirty="0" err="1" smtClean="0"/>
              <a:t>kt</a:t>
            </a:r>
            <a:r>
              <a:rPr lang="fr-FR" dirty="0" smtClean="0"/>
              <a:t>. Sa vitesse sol est 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80 kt.</a:t>
            </a:r>
          </a:p>
          <a:p>
            <a:r>
              <a:rPr lang="pl-PL" dirty="0" smtClean="0"/>
              <a:t>145</a:t>
            </a:r>
            <a:r>
              <a:rPr lang="pl-PL" dirty="0" smtClean="0"/>
              <a:t> kt.</a:t>
            </a:r>
          </a:p>
          <a:p>
            <a:r>
              <a:rPr lang="pl-PL" dirty="0" smtClean="0"/>
              <a:t>120</a:t>
            </a:r>
            <a:r>
              <a:rPr lang="pl-PL" dirty="0" smtClean="0"/>
              <a:t> kt.</a:t>
            </a:r>
          </a:p>
          <a:p>
            <a:r>
              <a:rPr lang="pl-PL" dirty="0" smtClean="0"/>
              <a:t>100</a:t>
            </a:r>
            <a:r>
              <a:rPr lang="pl-PL" dirty="0" smtClean="0"/>
              <a:t> kt.</a:t>
            </a:r>
            <a:endParaRPr lang="pl-PL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395536" y="4509120"/>
            <a:ext cx="2088232" cy="648072"/>
          </a:xfrm>
          <a:prstGeom prst="round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cheminement consiste 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à suivre des lignes naturelles caractéristiques du sol.</a:t>
            </a:r>
          </a:p>
          <a:p>
            <a:r>
              <a:rPr lang="fr-FR" dirty="0" smtClean="0"/>
              <a:t>à </a:t>
            </a:r>
            <a:r>
              <a:rPr lang="fr-FR" dirty="0" smtClean="0"/>
              <a:t>suivre les indications du compas.</a:t>
            </a:r>
          </a:p>
          <a:p>
            <a:r>
              <a:rPr lang="fr-FR" dirty="0" smtClean="0"/>
              <a:t>à </a:t>
            </a:r>
            <a:r>
              <a:rPr lang="fr-FR" dirty="0" smtClean="0"/>
              <a:t>suivre les indications de l'aiguille du récepteur VOR.</a:t>
            </a:r>
          </a:p>
          <a:p>
            <a:r>
              <a:rPr lang="fr-FR" dirty="0" smtClean="0"/>
              <a:t>à </a:t>
            </a:r>
            <a:r>
              <a:rPr lang="fr-FR" dirty="0" smtClean="0"/>
              <a:t>demander son chemin par radio VHF.</a:t>
            </a:r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251520" y="3356992"/>
            <a:ext cx="8568952" cy="936104"/>
          </a:xfrm>
          <a:prstGeom prst="round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87824" y="332656"/>
            <a:ext cx="5698976" cy="172819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Un V.O.R. est un équipement 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pneumatique.</a:t>
            </a:r>
          </a:p>
          <a:p>
            <a:r>
              <a:rPr lang="fr-FR" dirty="0" smtClean="0"/>
              <a:t>électronique </a:t>
            </a:r>
            <a:r>
              <a:rPr lang="fr-FR" dirty="0" smtClean="0"/>
              <a:t>fonctionnant avec un radar.</a:t>
            </a:r>
          </a:p>
          <a:p>
            <a:r>
              <a:rPr lang="fr-FR" dirty="0" smtClean="0"/>
              <a:t>jouant </a:t>
            </a:r>
            <a:r>
              <a:rPr lang="fr-FR" dirty="0" smtClean="0"/>
              <a:t>le même rôle qu'un transpondeur.</a:t>
            </a:r>
          </a:p>
          <a:p>
            <a:r>
              <a:rPr lang="fr-FR" dirty="0" smtClean="0"/>
              <a:t>de </a:t>
            </a:r>
            <a:r>
              <a:rPr lang="fr-FR" dirty="0" smtClean="0"/>
              <a:t>radionavigation qui permet au pilote de se situer par rapport à une balise.</a:t>
            </a:r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251520" y="5157192"/>
            <a:ext cx="8568952" cy="1008112"/>
          </a:xfrm>
          <a:prstGeom prst="round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 vol vous affichez le code 7700 sur votre transpondeur .Vous êtes 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en panne radio.</a:t>
            </a:r>
          </a:p>
          <a:p>
            <a:r>
              <a:rPr lang="fr-FR" dirty="0" smtClean="0"/>
              <a:t>en </a:t>
            </a:r>
            <a:r>
              <a:rPr lang="fr-FR" dirty="0" smtClean="0"/>
              <a:t>détresse.</a:t>
            </a:r>
          </a:p>
          <a:p>
            <a:r>
              <a:rPr lang="fr-FR" dirty="0" smtClean="0"/>
              <a:t>en </a:t>
            </a:r>
            <a:r>
              <a:rPr lang="fr-FR" dirty="0" smtClean="0"/>
              <a:t>détournement (intervention illicite).</a:t>
            </a:r>
          </a:p>
          <a:p>
            <a:r>
              <a:rPr lang="fr-FR" dirty="0" smtClean="0"/>
              <a:t>en </a:t>
            </a:r>
            <a:r>
              <a:rPr lang="fr-FR" dirty="0" smtClean="0"/>
              <a:t>code par défaut.</a:t>
            </a: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251520" y="3933056"/>
            <a:ext cx="3096344" cy="648072"/>
          </a:xfrm>
          <a:prstGeom prst="round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Après une plongée sous-marine avec paliers à la remontée, on peut entreprendre un vol 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après un délai de 48 h.</a:t>
            </a:r>
          </a:p>
          <a:p>
            <a:r>
              <a:rPr lang="fr-FR" dirty="0" smtClean="0"/>
              <a:t>immédiatement</a:t>
            </a:r>
            <a:r>
              <a:rPr lang="fr-FR" dirty="0" smtClean="0"/>
              <a:t>.</a:t>
            </a:r>
          </a:p>
          <a:p>
            <a:r>
              <a:rPr lang="fr-FR" dirty="0" smtClean="0"/>
              <a:t>après </a:t>
            </a:r>
            <a:r>
              <a:rPr lang="fr-FR" dirty="0" smtClean="0"/>
              <a:t>un délai de 12 h.</a:t>
            </a:r>
          </a:p>
          <a:p>
            <a:r>
              <a:rPr lang="fr-FR" dirty="0" smtClean="0"/>
              <a:t>après </a:t>
            </a:r>
            <a:r>
              <a:rPr lang="fr-FR" dirty="0" smtClean="0"/>
              <a:t>un délai de 24 h.</a:t>
            </a:r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323528" y="5085184"/>
            <a:ext cx="4752528" cy="648072"/>
          </a:xfrm>
          <a:prstGeom prst="round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taux maxi d'alcool autorisé pour piloter un avion est de 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n-NO" dirty="0" smtClean="0"/>
              <a:t>0 g/L.</a:t>
            </a:r>
          </a:p>
          <a:p>
            <a:r>
              <a:rPr lang="nn-NO" dirty="0" smtClean="0"/>
              <a:t>0,3</a:t>
            </a:r>
            <a:r>
              <a:rPr lang="nn-NO" dirty="0" smtClean="0"/>
              <a:t> g/L.</a:t>
            </a:r>
          </a:p>
          <a:p>
            <a:r>
              <a:rPr lang="nn-NO" dirty="0" smtClean="0"/>
              <a:t>0,5</a:t>
            </a:r>
            <a:r>
              <a:rPr lang="nn-NO" dirty="0" smtClean="0"/>
              <a:t> g/L.</a:t>
            </a:r>
          </a:p>
          <a:p>
            <a:r>
              <a:rPr lang="nn-NO" dirty="0" smtClean="0"/>
              <a:t>0,8</a:t>
            </a:r>
            <a:r>
              <a:rPr lang="nn-NO" dirty="0" smtClean="0"/>
              <a:t> g/L</a:t>
            </a:r>
            <a:r>
              <a:rPr lang="nn-NO" dirty="0" smtClean="0"/>
              <a:t>.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251520" y="3356992"/>
            <a:ext cx="2016224" cy="648072"/>
          </a:xfrm>
          <a:prstGeom prst="round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La visite pré-vol est effectuée 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obligatoirement </a:t>
            </a:r>
            <a:r>
              <a:rPr lang="fr-FR" dirty="0" smtClean="0"/>
              <a:t>par le commandant de bord avant chaque vol.</a:t>
            </a:r>
          </a:p>
          <a:p>
            <a:r>
              <a:rPr lang="fr-FR" dirty="0" smtClean="0"/>
              <a:t>le </a:t>
            </a:r>
            <a:r>
              <a:rPr lang="fr-FR" dirty="0" smtClean="0"/>
              <a:t>matin par le mécanicien.</a:t>
            </a:r>
          </a:p>
          <a:p>
            <a:r>
              <a:rPr lang="fr-FR" dirty="0" smtClean="0"/>
              <a:t>une </a:t>
            </a:r>
            <a:r>
              <a:rPr lang="fr-FR" dirty="0" smtClean="0"/>
              <a:t>seule fois par jour avant le premier vol.</a:t>
            </a:r>
          </a:p>
          <a:p>
            <a:r>
              <a:rPr lang="fr-FR" dirty="0" smtClean="0"/>
              <a:t>uniquement </a:t>
            </a:r>
            <a:r>
              <a:rPr lang="fr-FR" dirty="0" smtClean="0"/>
              <a:t>après une réparation</a:t>
            </a:r>
            <a:r>
              <a:rPr lang="fr-FR" dirty="0" smtClean="0"/>
              <a:t>.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251520" y="3284984"/>
            <a:ext cx="8640960" cy="1008112"/>
          </a:xfrm>
          <a:prstGeom prst="round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87824" y="332656"/>
            <a:ext cx="5698976" cy="187220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A la radio, un avion immatriculé F-BJFU </a:t>
            </a:r>
            <a:r>
              <a:rPr lang="fr-FR" dirty="0" smtClean="0"/>
              <a:t>s'épelle 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François - Bernard - Jean - François - Ursule.</a:t>
            </a:r>
          </a:p>
          <a:p>
            <a:r>
              <a:rPr lang="fr-FR" dirty="0" smtClean="0"/>
              <a:t>Fox </a:t>
            </a:r>
            <a:r>
              <a:rPr lang="fr-FR" dirty="0" smtClean="0"/>
              <a:t>trot - Bravo - Juliette - Fox trot - Uniforme.</a:t>
            </a:r>
          </a:p>
          <a:p>
            <a:r>
              <a:rPr lang="fr-FR" dirty="0" smtClean="0"/>
              <a:t>France </a:t>
            </a:r>
            <a:r>
              <a:rPr lang="fr-FR" dirty="0" smtClean="0"/>
              <a:t>- Bravo - Juliette - Fox trot - Uniforme.</a:t>
            </a:r>
          </a:p>
          <a:p>
            <a:r>
              <a:rPr lang="fr-FR" dirty="0" err="1" smtClean="0"/>
              <a:t>effe</a:t>
            </a:r>
            <a:r>
              <a:rPr lang="fr-FR" dirty="0" smtClean="0"/>
              <a:t> </a:t>
            </a:r>
            <a:r>
              <a:rPr lang="fr-FR" dirty="0" smtClean="0"/>
              <a:t>- bé - </a:t>
            </a:r>
            <a:r>
              <a:rPr lang="fr-FR" dirty="0" err="1" smtClean="0"/>
              <a:t>ji</a:t>
            </a:r>
            <a:r>
              <a:rPr lang="fr-FR" dirty="0" smtClean="0"/>
              <a:t> - </a:t>
            </a:r>
            <a:r>
              <a:rPr lang="fr-FR" dirty="0" err="1" smtClean="0"/>
              <a:t>effe</a:t>
            </a:r>
            <a:r>
              <a:rPr lang="fr-FR" dirty="0" smtClean="0"/>
              <a:t> - hu (en phonétique</a:t>
            </a:r>
            <a:r>
              <a:rPr lang="fr-FR" dirty="0" smtClean="0"/>
              <a:t>).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323528" y="3861048"/>
            <a:ext cx="8064896" cy="648072"/>
          </a:xfrm>
          <a:prstGeom prst="round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Lors d'un survol de l'eau, tout aéronef doit emporter pour chaque occupant un gilet de </a:t>
            </a:r>
            <a:r>
              <a:rPr lang="fr-FR" dirty="0" smtClean="0"/>
              <a:t>sauvetage </a:t>
            </a:r>
            <a:r>
              <a:rPr lang="fr-FR" dirty="0" smtClean="0"/>
              <a:t>lorsque l'aéronef 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est à une distance de la côte telle qu'avec un moteur en panne il ne peut rejoindre une terre se prêtant à un atterrissage d'urgence.</a:t>
            </a:r>
          </a:p>
          <a:p>
            <a:r>
              <a:rPr lang="fr-FR" dirty="0" smtClean="0"/>
              <a:t>se </a:t>
            </a:r>
            <a:r>
              <a:rPr lang="fr-FR" dirty="0" smtClean="0"/>
              <a:t>trouve à plus de 50 milles marins.</a:t>
            </a:r>
          </a:p>
          <a:p>
            <a:r>
              <a:rPr lang="fr-FR" dirty="0" smtClean="0"/>
              <a:t>n'est </a:t>
            </a:r>
            <a:r>
              <a:rPr lang="fr-FR" dirty="0" smtClean="0"/>
              <a:t>pas un hydravion.</a:t>
            </a:r>
          </a:p>
          <a:p>
            <a:r>
              <a:rPr lang="fr-FR" dirty="0" smtClean="0"/>
              <a:t>les </a:t>
            </a:r>
            <a:r>
              <a:rPr lang="fr-FR" dirty="0" smtClean="0"/>
              <a:t>réponses a et b sont exactes.</a:t>
            </a: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323528" y="5805264"/>
            <a:ext cx="6264696" cy="648072"/>
          </a:xfrm>
          <a:prstGeom prst="round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En dehors des manœuvres de décollage et d'atterrissage, un avion doit respecter une hauteur minimale de survol 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de 500 </a:t>
            </a:r>
            <a:r>
              <a:rPr lang="fr-FR" dirty="0" err="1" smtClean="0"/>
              <a:t>ft</a:t>
            </a:r>
            <a:r>
              <a:rPr lang="fr-FR" dirty="0" smtClean="0"/>
              <a:t> au dessus du sol ou 1 000 </a:t>
            </a:r>
            <a:r>
              <a:rPr lang="fr-FR" dirty="0" err="1" smtClean="0"/>
              <a:t>ft</a:t>
            </a:r>
            <a:r>
              <a:rPr lang="fr-FR" dirty="0" smtClean="0"/>
              <a:t> au dessus de l'eau.</a:t>
            </a:r>
          </a:p>
          <a:p>
            <a:r>
              <a:rPr lang="fr-FR" dirty="0" smtClean="0"/>
              <a:t>500</a:t>
            </a:r>
            <a:r>
              <a:rPr lang="fr-FR" dirty="0" smtClean="0"/>
              <a:t> </a:t>
            </a:r>
            <a:r>
              <a:rPr lang="fr-FR" dirty="0" err="1" smtClean="0"/>
              <a:t>ft</a:t>
            </a:r>
            <a:r>
              <a:rPr lang="fr-FR" dirty="0" smtClean="0"/>
              <a:t> au dessus du sol et une distance de 500 </a:t>
            </a:r>
            <a:r>
              <a:rPr lang="fr-FR" dirty="0" err="1" smtClean="0"/>
              <a:t>ft</a:t>
            </a:r>
            <a:r>
              <a:rPr lang="fr-FR" dirty="0" smtClean="0"/>
              <a:t> de toute personne ou obstacle artificiel.</a:t>
            </a:r>
          </a:p>
          <a:p>
            <a:r>
              <a:rPr lang="fr-FR" dirty="0" smtClean="0"/>
              <a:t>de </a:t>
            </a:r>
            <a:r>
              <a:rPr lang="fr-FR" dirty="0" smtClean="0"/>
              <a:t>500 </a:t>
            </a:r>
            <a:r>
              <a:rPr lang="fr-FR" dirty="0" err="1" smtClean="0"/>
              <a:t>ft</a:t>
            </a:r>
            <a:r>
              <a:rPr lang="fr-FR" dirty="0" smtClean="0"/>
              <a:t> au dessus de l'eau et 1 000 </a:t>
            </a:r>
            <a:r>
              <a:rPr lang="fr-FR" dirty="0" err="1" smtClean="0"/>
              <a:t>ft</a:t>
            </a:r>
            <a:r>
              <a:rPr lang="fr-FR" dirty="0" smtClean="0"/>
              <a:t> au dessus du sol.</a:t>
            </a:r>
          </a:p>
          <a:p>
            <a:r>
              <a:rPr lang="fr-FR" dirty="0" smtClean="0"/>
              <a:t>de </a:t>
            </a:r>
            <a:r>
              <a:rPr lang="fr-FR" dirty="0" smtClean="0"/>
              <a:t>1 000 </a:t>
            </a:r>
            <a:r>
              <a:rPr lang="fr-FR" dirty="0" err="1" smtClean="0"/>
              <a:t>ft</a:t>
            </a:r>
            <a:r>
              <a:rPr lang="fr-FR" dirty="0" smtClean="0"/>
              <a:t> au dessus de l'eau et du sol.</a:t>
            </a:r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251520" y="4149080"/>
            <a:ext cx="8640960" cy="864096"/>
          </a:xfrm>
          <a:prstGeom prst="round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 smtClean="0"/>
              <a:t>Vous êtes en vol, parallèlement à la piste, à contre QFU, votre position dans le circuit est dite en 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étape de base.</a:t>
            </a:r>
          </a:p>
          <a:p>
            <a:r>
              <a:rPr lang="fr-FR" dirty="0" smtClean="0"/>
              <a:t>finale</a:t>
            </a:r>
            <a:r>
              <a:rPr lang="fr-FR" dirty="0" smtClean="0"/>
              <a:t>.</a:t>
            </a:r>
          </a:p>
          <a:p>
            <a:r>
              <a:rPr lang="fr-FR" dirty="0" smtClean="0"/>
              <a:t>vent </a:t>
            </a:r>
            <a:r>
              <a:rPr lang="fr-FR" dirty="0" smtClean="0"/>
              <a:t>arrière.</a:t>
            </a:r>
          </a:p>
          <a:p>
            <a:r>
              <a:rPr lang="fr-FR" dirty="0" smtClean="0"/>
              <a:t>vent </a:t>
            </a:r>
            <a:r>
              <a:rPr lang="fr-FR" dirty="0" smtClean="0"/>
              <a:t>traversier.</a:t>
            </a:r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251520" y="4509120"/>
            <a:ext cx="3096344" cy="648072"/>
          </a:xfrm>
          <a:prstGeom prst="round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Un avion s'apprête à doubler un autre aéronef. Pour effectuer cette </a:t>
            </a:r>
            <a:r>
              <a:rPr lang="fr-FR" sz="2800" dirty="0" smtClean="0"/>
              <a:t>manœuvre </a:t>
            </a:r>
            <a:r>
              <a:rPr lang="fr-FR" sz="2800" dirty="0" smtClean="0"/>
              <a:t>il doit doubler 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par la droite.</a:t>
            </a:r>
          </a:p>
          <a:p>
            <a:r>
              <a:rPr lang="fr-FR" dirty="0" smtClean="0"/>
              <a:t>par </a:t>
            </a:r>
            <a:r>
              <a:rPr lang="fr-FR" dirty="0" smtClean="0"/>
              <a:t>la gauche.</a:t>
            </a:r>
          </a:p>
          <a:p>
            <a:r>
              <a:rPr lang="fr-FR" dirty="0" smtClean="0"/>
              <a:t>en </a:t>
            </a:r>
            <a:r>
              <a:rPr lang="fr-FR" dirty="0" smtClean="0"/>
              <a:t>passant par dessus.</a:t>
            </a:r>
          </a:p>
          <a:p>
            <a:r>
              <a:rPr lang="fr-FR" dirty="0" smtClean="0"/>
              <a:t>en </a:t>
            </a:r>
            <a:r>
              <a:rPr lang="fr-FR" dirty="0" smtClean="0"/>
              <a:t>passant </a:t>
            </a:r>
            <a:r>
              <a:rPr lang="fr-FR" dirty="0" smtClean="0"/>
              <a:t>par dessous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251520" y="3356992"/>
            <a:ext cx="3096344" cy="648072"/>
          </a:xfrm>
          <a:prstGeom prst="round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La piste en service est la 12. Les caps magnétiques successifs (vent arrière, étape de base, finale) que devra prendre le pilote pour un tour de piste à gauche sont 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120 ° - 210 ° - 300 °.</a:t>
            </a:r>
          </a:p>
          <a:p>
            <a:r>
              <a:rPr lang="pl-PL" dirty="0" smtClean="0"/>
              <a:t>120</a:t>
            </a:r>
            <a:r>
              <a:rPr lang="pl-PL" dirty="0" smtClean="0"/>
              <a:t> ° - 30 ° - 300 °.</a:t>
            </a:r>
          </a:p>
          <a:p>
            <a:r>
              <a:rPr lang="pl-PL" dirty="0" smtClean="0"/>
              <a:t>300</a:t>
            </a:r>
            <a:r>
              <a:rPr lang="pl-PL" dirty="0" smtClean="0"/>
              <a:t> ° - 210 ° - 120 °.</a:t>
            </a:r>
          </a:p>
          <a:p>
            <a:r>
              <a:rPr lang="pl-PL" dirty="0" smtClean="0"/>
              <a:t>300</a:t>
            </a:r>
            <a:r>
              <a:rPr lang="pl-PL" dirty="0" smtClean="0"/>
              <a:t> ° - 30 ° - 120 °.</a:t>
            </a:r>
            <a:endParaRPr lang="pl-PL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251520" y="4509120"/>
            <a:ext cx="4248472" cy="648072"/>
          </a:xfrm>
          <a:prstGeom prst="round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 mille nautique vaut 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1 609 m.</a:t>
            </a:r>
          </a:p>
          <a:p>
            <a:r>
              <a:rPr lang="fr-FR" dirty="0" smtClean="0"/>
              <a:t>1</a:t>
            </a:r>
            <a:r>
              <a:rPr lang="fr-FR" dirty="0" smtClean="0"/>
              <a:t> km.</a:t>
            </a:r>
          </a:p>
          <a:p>
            <a:r>
              <a:rPr lang="fr-FR" dirty="0" smtClean="0"/>
              <a:t>1</a:t>
            </a:r>
            <a:r>
              <a:rPr lang="fr-FR" dirty="0" smtClean="0"/>
              <a:t> 852 m.</a:t>
            </a:r>
          </a:p>
          <a:p>
            <a:r>
              <a:rPr lang="fr-FR" dirty="0" smtClean="0"/>
              <a:t>1</a:t>
            </a:r>
            <a:r>
              <a:rPr lang="fr-FR" dirty="0" smtClean="0"/>
              <a:t> 000 m</a:t>
            </a:r>
            <a:r>
              <a:rPr lang="fr-FR" dirty="0" smtClean="0"/>
              <a:t>.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251520" y="4509120"/>
            <a:ext cx="2592288" cy="648072"/>
          </a:xfrm>
          <a:prstGeom prst="round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Sur une carte OACI au 1/500 000 (projection Lambert) les méridiens sont représentés par 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des courbes.</a:t>
            </a:r>
          </a:p>
          <a:p>
            <a:r>
              <a:rPr lang="fr-FR" dirty="0" smtClean="0"/>
              <a:t>des </a:t>
            </a:r>
            <a:r>
              <a:rPr lang="fr-FR" dirty="0" smtClean="0"/>
              <a:t>cercles.</a:t>
            </a:r>
          </a:p>
          <a:p>
            <a:r>
              <a:rPr lang="fr-FR" dirty="0" smtClean="0"/>
              <a:t>des </a:t>
            </a:r>
            <a:r>
              <a:rPr lang="fr-FR" dirty="0" smtClean="0"/>
              <a:t>droites parallèles.</a:t>
            </a:r>
          </a:p>
          <a:p>
            <a:r>
              <a:rPr lang="fr-FR" dirty="0" smtClean="0"/>
              <a:t>des </a:t>
            </a:r>
            <a:r>
              <a:rPr lang="fr-FR" dirty="0" smtClean="0"/>
              <a:t>droites convergentes.</a:t>
            </a:r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251520" y="5085184"/>
            <a:ext cx="5328592" cy="720080"/>
          </a:xfrm>
          <a:prstGeom prst="round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565</Words>
  <Application>Microsoft Office PowerPoint</Application>
  <PresentationFormat>Affichage à l'écran (4:3)</PresentationFormat>
  <Paragraphs>104</Paragraphs>
  <Slides>20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4" baseType="lpstr">
      <vt:lpstr>Arial</vt:lpstr>
      <vt:lpstr>Berlin Sans FB Demi</vt:lpstr>
      <vt:lpstr>Calibri</vt:lpstr>
      <vt:lpstr>Thème Office</vt:lpstr>
      <vt:lpstr>Aucun vol VFR de jour ne doit être entrepris sans une quantité de carburant nécessaire à :</vt:lpstr>
      <vt:lpstr>La visite pré-vol est effectuée :</vt:lpstr>
      <vt:lpstr>Lors d'un survol de l'eau, tout aéronef doit emporter pour chaque occupant un gilet de sauvetage lorsque l'aéronef :</vt:lpstr>
      <vt:lpstr>En dehors des manœuvres de décollage et d'atterrissage, un avion doit respecter une hauteur minimale de survol : </vt:lpstr>
      <vt:lpstr>Vous êtes en vol, parallèlement à la piste, à contre QFU, votre position dans le circuit est dite en :</vt:lpstr>
      <vt:lpstr>Un avion s'apprête à doubler un autre aéronef. Pour effectuer cette manœuvre il doit doubler :</vt:lpstr>
      <vt:lpstr>La piste en service est la 12. Les caps magnétiques successifs (vent arrière, étape de base, finale) que devra prendre le pilote pour un tour de piste à gauche sont : </vt:lpstr>
      <vt:lpstr>Le mille nautique vaut : </vt:lpstr>
      <vt:lpstr>Sur une carte OACI au 1/500 000 (projection Lambert) les méridiens sont représentés par :</vt:lpstr>
      <vt:lpstr>L'unité de mesure d'altitude du relief sur une carte aéronautique au 1/500 000 est :</vt:lpstr>
      <vt:lpstr>Vous lisez sur votre compas 185 °. Sachant que vous avez une déviation de 4 °W et une déclinaison magnétique de 6 °E, votre cap vrai est :  </vt:lpstr>
      <vt:lpstr>Un avion vole au cap magnétique 150 en VFR. Quels sont les niveaux de vol qu'il peut adopter :</vt:lpstr>
      <vt:lpstr>Vous êtes à Bordeaux et vous devez rejoindre Nantes. Vous tracez sur une carte VFR un segment qui relie ces deux villes. Vous avez tracé : </vt:lpstr>
      <vt:lpstr>Un avion vole au cap 225 ° à la Vp de 100 kt avec un vent du 45 ° pour 20 kt. Sa vitesse sol est : </vt:lpstr>
      <vt:lpstr>Le cheminement consiste :</vt:lpstr>
      <vt:lpstr>Un V.O.R. est un équipement : </vt:lpstr>
      <vt:lpstr>En vol vous affichez le code 7700 sur votre transpondeur .Vous êtes :</vt:lpstr>
      <vt:lpstr>Après une plongée sous-marine avec paliers à la remontée, on peut entreprendre un vol :</vt:lpstr>
      <vt:lpstr>Le taux maxi d'alcool autorisé pour piloter un avion est de :</vt:lpstr>
      <vt:lpstr>A la radio, un avion immatriculé F-BJFU s'épelle : </vt:lpstr>
    </vt:vector>
  </TitlesOfParts>
  <Company>MI6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1°) Parmi les propositions suivantes, identifiez les dispositifs mobiles placés sur le bord de fuite et produisant un effet hypersustentateur.</dc:title>
  <dc:creator>Marc Boulé</dc:creator>
  <cp:lastModifiedBy>Loïc</cp:lastModifiedBy>
  <cp:revision>70</cp:revision>
  <dcterms:created xsi:type="dcterms:W3CDTF">2013-11-13T18:42:11Z</dcterms:created>
  <dcterms:modified xsi:type="dcterms:W3CDTF">2015-04-16T18:53:22Z</dcterms:modified>
</cp:coreProperties>
</file>